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7"/>
  </p:notesMasterIdLst>
  <p:sldIdLst>
    <p:sldId id="276" r:id="rId5"/>
    <p:sldId id="333" r:id="rId6"/>
    <p:sldId id="275" r:id="rId8"/>
    <p:sldId id="345" r:id="rId9"/>
    <p:sldId id="346" r:id="rId10"/>
    <p:sldId id="347" r:id="rId11"/>
    <p:sldId id="354" r:id="rId12"/>
    <p:sldId id="348" r:id="rId13"/>
    <p:sldId id="369" r:id="rId14"/>
    <p:sldId id="283" r:id="rId15"/>
    <p:sldId id="308" r:id="rId16"/>
    <p:sldId id="284" r:id="rId17"/>
    <p:sldId id="270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G, Junchao [BSE]" initials="HJ[" lastIdx="17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5208"/>
    <a:srgbClr val="CF3A34"/>
    <a:srgbClr val="FDF731"/>
    <a:srgbClr val="F9680D"/>
    <a:srgbClr val="C83406"/>
    <a:srgbClr val="E4E5EA"/>
    <a:srgbClr val="B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26" d="100"/>
          <a:sy n="126" d="100"/>
        </p:scale>
        <p:origin x="269" y="96"/>
      </p:cViewPr>
      <p:guideLst>
        <p:guide orient="horz" pos="190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gs" Target="tags/tag53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矩形 44"/>
          <p:cNvSpPr/>
          <p:nvPr userDrawn="1">
            <p:custDataLst>
              <p:tags r:id="rId2"/>
            </p:custDataLst>
          </p:nvPr>
        </p:nvSpPr>
        <p:spPr>
          <a:xfrm>
            <a:off x="0" y="1653703"/>
            <a:ext cx="12192000" cy="3051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PA_任意多边形 5"/>
          <p:cNvSpPr>
            <a:spLocks noEditPoints="1"/>
          </p:cNvSpPr>
          <p:nvPr userDrawn="1">
            <p:custDataLst>
              <p:tags r:id="rId3"/>
            </p:custDataLst>
          </p:nvPr>
        </p:nvSpPr>
        <p:spPr bwMode="auto">
          <a:xfrm>
            <a:off x="8599210" y="5290741"/>
            <a:ext cx="1114980" cy="99583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PA_等腰三角形 11"/>
          <p:cNvSpPr/>
          <p:nvPr userDrawn="1">
            <p:custDataLst>
              <p:tags r:id="rId4"/>
            </p:custDataLst>
          </p:nvPr>
        </p:nvSpPr>
        <p:spPr>
          <a:xfrm flipV="1">
            <a:off x="8977053" y="4704820"/>
            <a:ext cx="359294" cy="20660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783811" y="2460080"/>
            <a:ext cx="10624378" cy="914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</a:t>
            </a:r>
            <a:endParaRPr lang="zh-CN" altLang="en-US" dirty="0"/>
          </a:p>
        </p:txBody>
      </p:sp>
      <p:cxnSp>
        <p:nvCxnSpPr>
          <p:cNvPr id="13" name="PA_直接连接符 4"/>
          <p:cNvCxnSpPr/>
          <p:nvPr userDrawn="1">
            <p:custDataLst>
              <p:tags r:id="rId5"/>
            </p:custDataLst>
          </p:nvPr>
        </p:nvCxnSpPr>
        <p:spPr>
          <a:xfrm>
            <a:off x="2171700" y="3667440"/>
            <a:ext cx="2302833" cy="0"/>
          </a:xfrm>
          <a:prstGeom prst="line">
            <a:avLst/>
          </a:prstGeom>
          <a:ln w="190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A_直接连接符 52"/>
          <p:cNvCxnSpPr/>
          <p:nvPr userDrawn="1">
            <p:custDataLst>
              <p:tags r:id="rId6"/>
            </p:custDataLst>
          </p:nvPr>
        </p:nvCxnSpPr>
        <p:spPr>
          <a:xfrm>
            <a:off x="7646358" y="3667440"/>
            <a:ext cx="233743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51428" y="3483521"/>
            <a:ext cx="2962556" cy="464999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矩形 44"/>
          <p:cNvSpPr/>
          <p:nvPr userDrawn="1">
            <p:custDataLst>
              <p:tags r:id="rId2"/>
            </p:custDataLst>
          </p:nvPr>
        </p:nvSpPr>
        <p:spPr>
          <a:xfrm>
            <a:off x="0" y="1653703"/>
            <a:ext cx="12192000" cy="3051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PA_任意多边形 5"/>
          <p:cNvSpPr>
            <a:spLocks noEditPoints="1"/>
          </p:cNvSpPr>
          <p:nvPr userDrawn="1">
            <p:custDataLst>
              <p:tags r:id="rId3"/>
            </p:custDataLst>
          </p:nvPr>
        </p:nvSpPr>
        <p:spPr bwMode="auto">
          <a:xfrm>
            <a:off x="8599210" y="5290741"/>
            <a:ext cx="1114980" cy="99583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PA_等腰三角形 11"/>
          <p:cNvSpPr/>
          <p:nvPr userDrawn="1">
            <p:custDataLst>
              <p:tags r:id="rId4"/>
            </p:custDataLst>
          </p:nvPr>
        </p:nvSpPr>
        <p:spPr>
          <a:xfrm flipV="1">
            <a:off x="8977053" y="4704820"/>
            <a:ext cx="359294" cy="20660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783811" y="2460080"/>
            <a:ext cx="10624378" cy="914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</a:t>
            </a:r>
            <a:endParaRPr lang="zh-CN" altLang="en-US" dirty="0"/>
          </a:p>
        </p:txBody>
      </p:sp>
      <p:cxnSp>
        <p:nvCxnSpPr>
          <p:cNvPr id="13" name="PA_直接连接符 4"/>
          <p:cNvCxnSpPr/>
          <p:nvPr userDrawn="1">
            <p:custDataLst>
              <p:tags r:id="rId5"/>
            </p:custDataLst>
          </p:nvPr>
        </p:nvCxnSpPr>
        <p:spPr>
          <a:xfrm>
            <a:off x="2171700" y="3667440"/>
            <a:ext cx="2302833" cy="0"/>
          </a:xfrm>
          <a:prstGeom prst="line">
            <a:avLst/>
          </a:prstGeom>
          <a:ln w="190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A_直接连接符 52"/>
          <p:cNvCxnSpPr/>
          <p:nvPr userDrawn="1">
            <p:custDataLst>
              <p:tags r:id="rId6"/>
            </p:custDataLst>
          </p:nvPr>
        </p:nvCxnSpPr>
        <p:spPr>
          <a:xfrm>
            <a:off x="7646358" y="3667440"/>
            <a:ext cx="233743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51428" y="3483521"/>
            <a:ext cx="2962556" cy="464999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png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image" Target="../media/image6.png"/><Relationship Id="rId2" Type="http://schemas.openxmlformats.org/officeDocument/2006/relationships/tags" Target="../tags/tag46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5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3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../media/image5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18.xml"/><Relationship Id="rId10" Type="http://schemas.openxmlformats.org/officeDocument/2006/relationships/image" Target="../media/image9.jpeg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5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image" Target="../media/image5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image" Target="../media/image5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37.xml"/><Relationship Id="rId14" Type="http://schemas.openxmlformats.org/officeDocument/2006/relationships/image" Target="../media/image15.png"/><Relationship Id="rId13" Type="http://schemas.openxmlformats.org/officeDocument/2006/relationships/tags" Target="../tags/tag36.xml"/><Relationship Id="rId12" Type="http://schemas.openxmlformats.org/officeDocument/2006/relationships/image" Target="../media/image14.png"/><Relationship Id="rId11" Type="http://schemas.openxmlformats.org/officeDocument/2006/relationships/tags" Target="../tags/tag35.xml"/><Relationship Id="rId10" Type="http://schemas.openxmlformats.org/officeDocument/2006/relationships/image" Target="../media/image13.png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../media/image5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45.xml"/><Relationship Id="rId12" Type="http://schemas.openxmlformats.org/officeDocument/2006/relationships/image" Target="../media/image17.png"/><Relationship Id="rId11" Type="http://schemas.openxmlformats.org/officeDocument/2006/relationships/tags" Target="../tags/tag44.xml"/><Relationship Id="rId10" Type="http://schemas.openxmlformats.org/officeDocument/2006/relationships/image" Target="../media/image16.png"/><Relationship Id="rId1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-635"/>
            <a:ext cx="12191365" cy="5840095"/>
            <a:chOff x="1500" y="2218"/>
            <a:chExt cx="16199" cy="8896"/>
          </a:xfrm>
        </p:grpSpPr>
        <p:pic>
          <p:nvPicPr>
            <p:cNvPr id="3" name="图片 2" descr="5S6A8498-1(1)"/>
            <p:cNvPicPr>
              <a:picLocks noChangeAspect="1"/>
            </p:cNvPicPr>
            <p:nvPr/>
          </p:nvPicPr>
          <p:blipFill>
            <a:blip r:embed="rId1">
              <a:lum bright="6000" contrast="-30000"/>
            </a:blip>
            <a:srcRect t="9918" b="7744"/>
            <a:stretch>
              <a:fillRect/>
            </a:stretch>
          </p:blipFill>
          <p:spPr>
            <a:xfrm>
              <a:off x="1500" y="2218"/>
              <a:ext cx="16199" cy="8893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500" y="2219"/>
              <a:ext cx="16199" cy="8895"/>
            </a:xfrm>
            <a:prstGeom prst="rect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PA_文本框 34"/>
          <p:cNvSpPr txBox="1"/>
          <p:nvPr>
            <p:custDataLst>
              <p:tags r:id="rId2"/>
            </p:custDataLst>
          </p:nvPr>
        </p:nvSpPr>
        <p:spPr>
          <a:xfrm>
            <a:off x="4959985" y="2331085"/>
            <a:ext cx="7232015" cy="1231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400" b="1" kern="0" spc="200" dirty="0">
                <a:solidFill>
                  <a:schemeClr val="bg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近期工作</a:t>
            </a:r>
            <a:r>
              <a:rPr lang="zh-CN" altLang="en-US" sz="4400" b="1" kern="0" spc="200" dirty="0">
                <a:solidFill>
                  <a:schemeClr val="bg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</a:t>
            </a:r>
            <a:endParaRPr lang="zh-CN" altLang="en-US" sz="4400" b="1" kern="0" spc="200" dirty="0">
              <a:solidFill>
                <a:schemeClr val="bg2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PA_文本框 49"/>
          <p:cNvSpPr txBox="1"/>
          <p:nvPr>
            <p:custDataLst>
              <p:tags r:id="rId3"/>
            </p:custDataLst>
          </p:nvPr>
        </p:nvSpPr>
        <p:spPr>
          <a:xfrm>
            <a:off x="6330315" y="4224655"/>
            <a:ext cx="5146040" cy="4305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+mn-ea"/>
              </a:rPr>
              <a:t>学生：杨致远</a:t>
            </a:r>
            <a:r>
              <a:rPr lang="en-US" altLang="zh-CN" sz="2000" dirty="0">
                <a:solidFill>
                  <a:schemeClr val="lt1"/>
                </a:solidFill>
                <a:latin typeface="+mn-ea"/>
              </a:rPr>
              <a:t>               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sym typeface="+mn-ea"/>
              </a:rPr>
              <a:t>导师：沈燕飞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sym typeface="+mn-ea"/>
              </a:rPr>
              <a:t> </a:t>
            </a:r>
            <a:endParaRPr lang="en-US" altLang="zh-CN" sz="2000" dirty="0">
              <a:solidFill>
                <a:srgbClr val="FFFFFF"/>
              </a:solidFill>
              <a:latin typeface="微软雅黑" panose="020B0503020204020204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537450" y="3750945"/>
            <a:ext cx="4739640" cy="0"/>
          </a:xfrm>
          <a:prstGeom prst="line">
            <a:avLst/>
          </a:prstGeom>
          <a:ln w="15875" cmpd="sng">
            <a:solidFill>
              <a:schemeClr val="bg1"/>
            </a:solidFill>
            <a:prstDash val="solid"/>
            <a:miter lim="800000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1043305" y="1112520"/>
            <a:ext cx="3763645" cy="3709670"/>
            <a:chOff x="528" y="2642"/>
            <a:chExt cx="6532" cy="6336"/>
          </a:xfrm>
        </p:grpSpPr>
        <p:pic>
          <p:nvPicPr>
            <p:cNvPr id="10" name="图片 9" descr="北京体育大学logo"/>
            <p:cNvPicPr>
              <a:picLocks noChangeAspect="1"/>
            </p:cNvPicPr>
            <p:nvPr/>
          </p:nvPicPr>
          <p:blipFill>
            <a:blip r:embed="rId4"/>
            <a:srcRect l="615" t="20479" r="71422" b="25438"/>
            <a:stretch>
              <a:fillRect/>
            </a:stretch>
          </p:blipFill>
          <p:spPr>
            <a:xfrm>
              <a:off x="576" y="2706"/>
              <a:ext cx="6484" cy="6272"/>
            </a:xfrm>
            <a:prstGeom prst="rect">
              <a:avLst/>
            </a:prstGeom>
            <a:noFill/>
            <a:effectLst/>
          </p:spPr>
        </p:pic>
        <p:pic>
          <p:nvPicPr>
            <p:cNvPr id="11" name="图片 10" descr="北京体育大学logo"/>
            <p:cNvPicPr>
              <a:picLocks noChangeAspect="1"/>
            </p:cNvPicPr>
            <p:nvPr/>
          </p:nvPicPr>
          <p:blipFill>
            <a:blip r:embed="rId4">
              <a:lum bright="100000"/>
            </a:blip>
            <a:srcRect l="615" t="20479" r="71422" b="25438"/>
            <a:stretch>
              <a:fillRect/>
            </a:stretch>
          </p:blipFill>
          <p:spPr>
            <a:xfrm>
              <a:off x="528" y="2642"/>
              <a:ext cx="6484" cy="6272"/>
            </a:xfrm>
            <a:prstGeom prst="rect">
              <a:avLst/>
            </a:prstGeom>
            <a:noFill/>
            <a:effectLst/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0" y="1595120"/>
            <a:ext cx="12192000" cy="3959225"/>
          </a:xfrm>
          <a:prstGeom prst="rect">
            <a:avLst/>
          </a:prstGeom>
          <a:solidFill>
            <a:srgbClr val="E4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C:\Users\21202\Desktop\_E8P1121.jpg_E8P1121"/>
          <p:cNvPicPr>
            <a:picLocks noChangeAspect="1"/>
          </p:cNvPicPr>
          <p:nvPr/>
        </p:nvPicPr>
        <p:blipFill>
          <a:blip r:embed="rId1">
            <a:lum bright="-6000" contrast="6000"/>
          </a:blip>
          <a:srcRect/>
          <a:stretch>
            <a:fillRect/>
          </a:stretch>
        </p:blipFill>
        <p:spPr>
          <a:xfrm>
            <a:off x="1202055" y="1113790"/>
            <a:ext cx="7282180" cy="46920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12850" y="1114425"/>
            <a:ext cx="7282815" cy="4692015"/>
          </a:xfrm>
          <a:prstGeom prst="rect">
            <a:avLst/>
          </a:prstGeom>
          <a:solidFill>
            <a:srgbClr val="B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2919095" y="3044825"/>
            <a:ext cx="51454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kern="2000">
                <a:solidFill>
                  <a:schemeClr val="bg1"/>
                </a:solidFill>
                <a:uFillTx/>
              </a:rPr>
              <a:t>YOLOV8</a:t>
            </a:r>
            <a:r>
              <a:rPr lang="zh-CN" altLang="en-US" sz="4800" b="1" kern="2000">
                <a:solidFill>
                  <a:schemeClr val="bg1"/>
                </a:solidFill>
                <a:uFillTx/>
              </a:rPr>
              <a:t>改进</a:t>
            </a:r>
            <a:endParaRPr lang="zh-CN" altLang="en-US" sz="4800" b="1" kern="2000">
              <a:solidFill>
                <a:schemeClr val="bg1"/>
              </a:solidFill>
              <a:uFillTx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781810" y="2299335"/>
            <a:ext cx="9422765" cy="2437130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347325" y="3114040"/>
            <a:ext cx="1282700" cy="922020"/>
            <a:chOff x="14914" y="3367"/>
            <a:chExt cx="2020" cy="1452"/>
          </a:xfrm>
        </p:grpSpPr>
        <p:sp>
          <p:nvSpPr>
            <p:cNvPr id="6" name="对角圆角矩形 5"/>
            <p:cNvSpPr/>
            <p:nvPr/>
          </p:nvSpPr>
          <p:spPr>
            <a:xfrm>
              <a:off x="14914" y="3367"/>
              <a:ext cx="2003" cy="1436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148" y="3367"/>
              <a:ext cx="1787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03</a:t>
              </a:r>
              <a:endParaRPr lang="en-US" altLang="zh-CN" sz="5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" name="图片 9" descr="北京体育大学logo含校名"/>
          <p:cNvPicPr>
            <a:picLocks noChangeAspect="1"/>
          </p:cNvPicPr>
          <p:nvPr/>
        </p:nvPicPr>
        <p:blipFill>
          <a:blip r:embed="rId2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1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64" name="文本框 63"/>
          <p:cNvSpPr txBox="1"/>
          <p:nvPr>
            <p:custDataLst>
              <p:tags r:id="rId2"/>
            </p:custDataLst>
          </p:nvPr>
        </p:nvSpPr>
        <p:spPr>
          <a:xfrm>
            <a:off x="1094694" y="648970"/>
            <a:ext cx="5904276" cy="64633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YOLOV8</a:t>
            </a:r>
            <a:r>
              <a:rPr lang="zh-CN" altLang="en-US" sz="28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网络结构</a:t>
            </a:r>
            <a:endParaRPr lang="zh-CN" altLang="en-US" sz="28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 descr="32303036343130323b32303130303535313bc2d6c0aab7bdbfe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9" y="716333"/>
            <a:ext cx="533400" cy="5334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5"/>
              </p:custDataLst>
            </p:nvPr>
          </p:nvSpPr>
          <p:spPr>
            <a:xfrm>
              <a:off x="7802" y="103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第一部分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77" y="19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>
                  <a:solidFill>
                    <a:schemeClr val="accent2"/>
                  </a:solidFill>
                </a:rPr>
                <a:t>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103" y="197"/>
              <a:ext cx="27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8215" y="178"/>
              <a:ext cx="28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b="1">
                  <a:solidFill>
                    <a:schemeClr val="bg1"/>
                  </a:solidFill>
                </a:rPr>
                <a:t>第三部分 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6610" y="1268095"/>
            <a:ext cx="3243580" cy="551624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9"/>
          <a:stretch>
            <a:fillRect/>
          </a:stretch>
        </p:blipFill>
        <p:spPr>
          <a:xfrm>
            <a:off x="4518025" y="716915"/>
            <a:ext cx="7508875" cy="60248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-17145" y="714375"/>
            <a:ext cx="12209145" cy="5030470"/>
          </a:xfrm>
          <a:prstGeom prst="rect">
            <a:avLst/>
          </a:prstGeom>
          <a:solidFill>
            <a:srgbClr val="E4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72735" y="1435735"/>
            <a:ext cx="6819265" cy="4345940"/>
            <a:chOff x="8333" y="2203"/>
            <a:chExt cx="10739" cy="6844"/>
          </a:xfrm>
        </p:grpSpPr>
        <p:pic>
          <p:nvPicPr>
            <p:cNvPr id="56" name="图片 55" descr="C:\Users\21202\Desktop\_E8P9657.jpg_E8P9657"/>
            <p:cNvPicPr>
              <a:picLocks noChangeAspect="1"/>
            </p:cNvPicPr>
            <p:nvPr/>
          </p:nvPicPr>
          <p:blipFill>
            <a:blip r:embed="rId1">
              <a:lum contrast="6000"/>
            </a:blip>
            <a:srcRect/>
            <a:stretch>
              <a:fillRect/>
            </a:stretch>
          </p:blipFill>
          <p:spPr>
            <a:xfrm>
              <a:off x="8333" y="2203"/>
              <a:ext cx="10721" cy="6844"/>
            </a:xfrm>
            <a:prstGeom prst="rect">
              <a:avLst/>
            </a:prstGeom>
          </p:spPr>
        </p:pic>
        <p:sp>
          <p:nvSpPr>
            <p:cNvPr id="57" name="矩形 56"/>
            <p:cNvSpPr/>
            <p:nvPr/>
          </p:nvSpPr>
          <p:spPr>
            <a:xfrm>
              <a:off x="8351" y="2204"/>
              <a:ext cx="10721" cy="6785"/>
            </a:xfrm>
            <a:prstGeom prst="rect">
              <a:avLst/>
            </a:prstGeom>
            <a:solidFill>
              <a:srgbClr val="B0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6943725" y="2992755"/>
            <a:ext cx="33489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kern="2000">
                <a:solidFill>
                  <a:schemeClr val="bg1"/>
                </a:solidFill>
                <a:uFillTx/>
              </a:rPr>
              <a:t>论文</a:t>
            </a:r>
            <a:endParaRPr lang="zh-CN" altLang="en-US" sz="4800" b="1" kern="2000">
              <a:solidFill>
                <a:schemeClr val="bg1"/>
              </a:solidFill>
              <a:uFillTx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690110" y="1049655"/>
            <a:ext cx="6907530" cy="387921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对角圆角矩形 2"/>
          <p:cNvSpPr/>
          <p:nvPr/>
        </p:nvSpPr>
        <p:spPr>
          <a:xfrm>
            <a:off x="3675380" y="3608070"/>
            <a:ext cx="1271905" cy="957580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2540" y="3636645"/>
            <a:ext cx="1033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endParaRPr lang="en-US" altLang="zh-CN" sz="54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北京体育大学logo含校名"/>
          <p:cNvPicPr>
            <a:picLocks noChangeAspect="1"/>
          </p:cNvPicPr>
          <p:nvPr/>
        </p:nvPicPr>
        <p:blipFill>
          <a:blip r:embed="rId2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S6A2225-HD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-6000"/>
          </a:blip>
          <a:srcRect t="7165" b="8139"/>
          <a:stretch>
            <a:fillRect/>
          </a:stretch>
        </p:blipFill>
        <p:spPr>
          <a:xfrm flipH="1">
            <a:off x="635" y="772160"/>
            <a:ext cx="12191365" cy="50939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784860"/>
            <a:ext cx="12193270" cy="5093335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762635"/>
            <a:ext cx="12193270" cy="5093335"/>
          </a:xfrm>
          <a:prstGeom prst="rect">
            <a:avLst/>
          </a:prstGeom>
          <a:solidFill>
            <a:schemeClr val="tx2">
              <a:lumMod val="1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270" y="2029460"/>
            <a:ext cx="12193270" cy="2799715"/>
          </a:xfrm>
          <a:prstGeom prst="rect">
            <a:avLst/>
          </a:prstGeom>
          <a:solidFill>
            <a:srgbClr val="F9680D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数据 6"/>
          <p:cNvSpPr/>
          <p:nvPr/>
        </p:nvSpPr>
        <p:spPr>
          <a:xfrm>
            <a:off x="6675120" y="664210"/>
            <a:ext cx="4523740" cy="5335270"/>
          </a:xfrm>
          <a:prstGeom prst="flowChartInputOutput">
            <a:avLst/>
          </a:prstGeom>
          <a:solidFill>
            <a:srgbClr val="CF3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43095" y="2801620"/>
            <a:ext cx="51320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谢谢观看！</a:t>
            </a:r>
            <a:endParaRPr lang="zh-CN" altLang="en-US" sz="60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2240915" y="2525395"/>
            <a:ext cx="1605280" cy="1582420"/>
            <a:chOff x="528" y="2642"/>
            <a:chExt cx="6532" cy="6336"/>
          </a:xfrm>
        </p:grpSpPr>
        <p:pic>
          <p:nvPicPr>
            <p:cNvPr id="10" name="图片 9" descr="北京体育大学logo"/>
            <p:cNvPicPr>
              <a:picLocks noChangeAspect="1"/>
            </p:cNvPicPr>
            <p:nvPr/>
          </p:nvPicPr>
          <p:blipFill>
            <a:blip r:embed="rId3"/>
            <a:srcRect l="615" t="20479" r="71422" b="25438"/>
            <a:stretch>
              <a:fillRect/>
            </a:stretch>
          </p:blipFill>
          <p:spPr>
            <a:xfrm>
              <a:off x="576" y="2706"/>
              <a:ext cx="6484" cy="6272"/>
            </a:xfrm>
            <a:prstGeom prst="rect">
              <a:avLst/>
            </a:prstGeom>
            <a:noFill/>
            <a:effectLst/>
          </p:spPr>
        </p:pic>
        <p:pic>
          <p:nvPicPr>
            <p:cNvPr id="11" name="图片 10" descr="北京体育大学logo"/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rcRect l="615" t="20479" r="71422" b="25438"/>
            <a:stretch>
              <a:fillRect/>
            </a:stretch>
          </p:blipFill>
          <p:spPr>
            <a:xfrm>
              <a:off x="528" y="2642"/>
              <a:ext cx="6484" cy="6272"/>
            </a:xfrm>
            <a:prstGeom prst="rect">
              <a:avLst/>
            </a:prstGeom>
            <a:noFill/>
            <a:effectLst/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_P6A8192"/>
          <p:cNvPicPr>
            <a:picLocks noChangeAspect="1"/>
          </p:cNvPicPr>
          <p:nvPr/>
        </p:nvPicPr>
        <p:blipFill>
          <a:blip r:embed="rId1"/>
          <a:srcRect t="51958" b="5794"/>
          <a:stretch>
            <a:fillRect/>
          </a:stretch>
        </p:blipFill>
        <p:spPr>
          <a:xfrm>
            <a:off x="0" y="0"/>
            <a:ext cx="12222480" cy="38169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35" y="0"/>
            <a:ext cx="12221845" cy="3820160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04615" y="929501"/>
            <a:ext cx="2646878" cy="15696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</a:rPr>
              <a:t>目</a:t>
            </a:r>
            <a:r>
              <a:rPr lang="en-US" altLang="zh-CN" sz="8800" b="1" dirty="0">
                <a:solidFill>
                  <a:schemeClr val="bg1"/>
                </a:solidFill>
              </a:rPr>
              <a:t> </a:t>
            </a:r>
            <a:r>
              <a:rPr lang="zh-CN" altLang="en-US" sz="8800" b="1" dirty="0">
                <a:solidFill>
                  <a:schemeClr val="bg1"/>
                </a:solidFill>
              </a:rPr>
              <a:t>录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34088" y="2375939"/>
            <a:ext cx="2723823" cy="64633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CONTENTS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2589" y="509285"/>
            <a:ext cx="10836311" cy="318641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154974" y="4193301"/>
            <a:ext cx="1278895" cy="783773"/>
            <a:chOff x="1180310" y="3515329"/>
            <a:chExt cx="1255509" cy="769441"/>
          </a:xfrm>
        </p:grpSpPr>
        <p:sp>
          <p:nvSpPr>
            <p:cNvPr id="17" name="矩形 16"/>
            <p:cNvSpPr/>
            <p:nvPr/>
          </p:nvSpPr>
          <p:spPr>
            <a:xfrm>
              <a:off x="1180310" y="3515329"/>
              <a:ext cx="1255509" cy="7694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01543" y="3515329"/>
              <a:ext cx="81304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01</a:t>
              </a:r>
              <a:endPara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680596" y="4243645"/>
            <a:ext cx="902811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zh-CN" altLang="en-US" sz="28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62136" y="5447894"/>
            <a:ext cx="1278895" cy="785778"/>
            <a:chOff x="3972269" y="3513361"/>
            <a:chExt cx="1255509" cy="771409"/>
          </a:xfrm>
        </p:grpSpPr>
        <p:sp>
          <p:nvSpPr>
            <p:cNvPr id="19" name="文本框 18"/>
            <p:cNvSpPr txBox="1"/>
            <p:nvPr/>
          </p:nvSpPr>
          <p:spPr>
            <a:xfrm>
              <a:off x="4193502" y="3515329"/>
              <a:ext cx="81304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03</a:t>
              </a:r>
              <a:endPara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972269" y="3513361"/>
              <a:ext cx="1255509" cy="7694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708910" y="5504180"/>
            <a:ext cx="2901950" cy="5327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+mn-ea"/>
              </a:rPr>
              <a:t>YOLOV8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改进</a:t>
            </a:r>
            <a:endParaRPr lang="zh-CN" altLang="en-US" sz="28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211320" y="4184909"/>
            <a:ext cx="1278895" cy="785749"/>
            <a:chOff x="6704597" y="3513389"/>
            <a:chExt cx="1255509" cy="771381"/>
          </a:xfrm>
        </p:grpSpPr>
        <p:sp>
          <p:nvSpPr>
            <p:cNvPr id="20" name="文本框 19"/>
            <p:cNvSpPr txBox="1"/>
            <p:nvPr/>
          </p:nvSpPr>
          <p:spPr>
            <a:xfrm>
              <a:off x="6925830" y="3515329"/>
              <a:ext cx="81304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02</a:t>
              </a:r>
              <a:endPara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704597" y="3513389"/>
              <a:ext cx="1255509" cy="7694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766361" y="4244858"/>
            <a:ext cx="2382671" cy="5329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数据集</a:t>
            </a:r>
            <a:endParaRPr lang="zh-CN" altLang="en-US" sz="28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227247" y="5447894"/>
            <a:ext cx="1278895" cy="783773"/>
            <a:chOff x="9582009" y="3515329"/>
            <a:chExt cx="1255509" cy="769441"/>
          </a:xfrm>
        </p:grpSpPr>
        <p:sp>
          <p:nvSpPr>
            <p:cNvPr id="16" name="文本框 15"/>
            <p:cNvSpPr txBox="1"/>
            <p:nvPr/>
          </p:nvSpPr>
          <p:spPr>
            <a:xfrm>
              <a:off x="9803242" y="3515329"/>
              <a:ext cx="81304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04</a:t>
              </a:r>
              <a:endPara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582009" y="3515329"/>
              <a:ext cx="1255509" cy="7694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766294" y="5522285"/>
            <a:ext cx="1919138" cy="53298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论文</a:t>
            </a:r>
            <a:endParaRPr lang="zh-CN" altLang="en-US" sz="28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538995" y="4193301"/>
            <a:ext cx="3072139" cy="65717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+mn-ea"/>
              </a:rPr>
              <a:t>足球裁判手势</a:t>
            </a:r>
            <a:r>
              <a:rPr lang="zh-CN" altLang="en-US" sz="2800" b="1" dirty="0" smtClean="0">
                <a:solidFill>
                  <a:schemeClr val="accent1"/>
                </a:solidFill>
                <a:latin typeface="+mn-ea"/>
              </a:rPr>
              <a:t>识别</a:t>
            </a:r>
            <a:endParaRPr lang="zh-CN" altLang="en-US" sz="2800" b="1" dirty="0" smtClean="0"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0" y="1503680"/>
            <a:ext cx="12192000" cy="4168775"/>
          </a:xfrm>
          <a:prstGeom prst="rect">
            <a:avLst/>
          </a:prstGeom>
          <a:solidFill>
            <a:srgbClr val="E4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3975100" y="1181735"/>
            <a:ext cx="7792085" cy="4491355"/>
            <a:chOff x="6260" y="2386"/>
            <a:chExt cx="12273" cy="6566"/>
          </a:xfrm>
        </p:grpSpPr>
        <p:pic>
          <p:nvPicPr>
            <p:cNvPr id="56" name="图片 55" descr="C:/Users/21202/AppData/Local/Temp/picturecompress_20220429192136/output_1.jpgoutput_1"/>
            <p:cNvPicPr>
              <a:picLocks noChangeAspect="1"/>
            </p:cNvPicPr>
            <p:nvPr/>
          </p:nvPicPr>
          <p:blipFill>
            <a:blip r:embed="rId1">
              <a:lum bright="-6000" contrast="6000"/>
            </a:blip>
            <a:srcRect b="19761"/>
            <a:stretch>
              <a:fillRect/>
            </a:stretch>
          </p:blipFill>
          <p:spPr>
            <a:xfrm>
              <a:off x="6260" y="2386"/>
              <a:ext cx="12273" cy="6566"/>
            </a:xfrm>
            <a:prstGeom prst="rect">
              <a:avLst/>
            </a:prstGeom>
          </p:spPr>
        </p:pic>
        <p:sp>
          <p:nvSpPr>
            <p:cNvPr id="57" name="矩形 56"/>
            <p:cNvSpPr/>
            <p:nvPr/>
          </p:nvSpPr>
          <p:spPr>
            <a:xfrm>
              <a:off x="6261" y="2386"/>
              <a:ext cx="12272" cy="6566"/>
            </a:xfrm>
            <a:prstGeom prst="rect">
              <a:avLst/>
            </a:prstGeom>
            <a:solidFill>
              <a:srgbClr val="B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4466590" y="3525520"/>
            <a:ext cx="64935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kern="2000">
                <a:solidFill>
                  <a:schemeClr val="bg1"/>
                </a:solidFill>
                <a:uFillTx/>
              </a:rPr>
              <a:t>足球裁判手势</a:t>
            </a:r>
            <a:r>
              <a:rPr lang="zh-CN" altLang="en-US" sz="4800" b="1" kern="2000">
                <a:solidFill>
                  <a:schemeClr val="bg1"/>
                </a:solidFill>
                <a:uFillTx/>
              </a:rPr>
              <a:t>识别</a:t>
            </a:r>
            <a:endParaRPr lang="zh-CN" altLang="en-US" sz="4800" b="1" kern="2000">
              <a:solidFill>
                <a:schemeClr val="bg1"/>
              </a:solidFill>
              <a:uFillTx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173605" y="1974850"/>
            <a:ext cx="8984615" cy="337121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/>
          <p:cNvGrpSpPr/>
          <p:nvPr/>
        </p:nvGrpSpPr>
        <p:grpSpPr>
          <a:xfrm>
            <a:off x="1931670" y="2793365"/>
            <a:ext cx="1271905" cy="1031240"/>
            <a:chOff x="3150" y="4651"/>
            <a:chExt cx="2003" cy="1624"/>
          </a:xfrm>
        </p:grpSpPr>
        <p:sp>
          <p:nvSpPr>
            <p:cNvPr id="62" name="对角圆角矩形 61"/>
            <p:cNvSpPr/>
            <p:nvPr/>
          </p:nvSpPr>
          <p:spPr>
            <a:xfrm>
              <a:off x="3150" y="4651"/>
              <a:ext cx="2003" cy="159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366" y="4652"/>
              <a:ext cx="1787" cy="1623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  <a:endParaRPr lang="en-US" altLang="zh-CN" sz="5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64" name="图片 63" descr="北京体育大学logo含校名"/>
          <p:cNvPicPr>
            <a:picLocks noChangeAspect="1"/>
          </p:cNvPicPr>
          <p:nvPr/>
        </p:nvPicPr>
        <p:blipFill>
          <a:blip r:embed="rId2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8005" y="837181"/>
            <a:ext cx="6516370" cy="646430"/>
            <a:chOff x="1346" y="1369"/>
            <a:chExt cx="10262" cy="1018"/>
          </a:xfrm>
        </p:grpSpPr>
        <p:sp>
          <p:nvSpPr>
            <p:cNvPr id="64" name="文本框 63"/>
            <p:cNvSpPr txBox="1"/>
            <p:nvPr>
              <p:custDataLst>
                <p:tags r:id="rId1"/>
              </p:custDataLst>
            </p:nvPr>
          </p:nvSpPr>
          <p:spPr>
            <a:xfrm>
              <a:off x="2310" y="1369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手势</a:t>
              </a: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识别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6" y="1547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4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3648"/>
            <a:chExt cx="19200" cy="1008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0" y="3648"/>
              <a:ext cx="19200" cy="100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6"/>
              </p:custDataLst>
            </p:nvPr>
          </p:nvSpPr>
          <p:spPr>
            <a:xfrm>
              <a:off x="103" y="3780"/>
              <a:ext cx="3656" cy="792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3" y="3842"/>
              <a:ext cx="2867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lt1"/>
                  </a:solidFill>
                </a:rPr>
                <a:t>第一部分 </a:t>
              </a:r>
              <a:endParaRPr lang="zh-CN" altLang="en-US" b="1">
                <a:solidFill>
                  <a:schemeClr val="lt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252" y="3869"/>
              <a:ext cx="3429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3888"/>
              <a:ext cx="321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7990" y="3882"/>
              <a:ext cx="313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3525" y="1602740"/>
            <a:ext cx="11690985" cy="191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肢体语言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在人类交流中起着重要的作用，可以在语言障碍或嘈杂环境下传达信息，也可以用于艺术、文化和社交交往。追根溯源，人们最早是通过肢体动作进行沟通的。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手势识别是一种技术，通过分析人体手部和身体的动作，将这些动作翻译成计算机能够理解的信息或命令。手势识别可以应用于多个领域，包括人机交互、虚拟现实、增强现实、医疗、游戏等。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手势识别交互的研究，主要分为基于外部设备的手势识别和基于计算机视觉的手势识别。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29325" y="3429000"/>
            <a:ext cx="2840990" cy="3783330"/>
          </a:xfrm>
          <a:prstGeom prst="rect">
            <a:avLst/>
          </a:prstGeom>
        </p:spPr>
      </p:pic>
      <p:pic>
        <p:nvPicPr>
          <p:cNvPr id="15" name="图片 14" descr="image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8125" y="3641090"/>
            <a:ext cx="3369310" cy="3369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8005" y="837181"/>
            <a:ext cx="6516370" cy="646430"/>
            <a:chOff x="1346" y="1369"/>
            <a:chExt cx="10262" cy="1018"/>
          </a:xfrm>
        </p:grpSpPr>
        <p:sp>
          <p:nvSpPr>
            <p:cNvPr id="64" name="文本框 63"/>
            <p:cNvSpPr txBox="1"/>
            <p:nvPr>
              <p:custDataLst>
                <p:tags r:id="rId1"/>
              </p:custDataLst>
            </p:nvPr>
          </p:nvSpPr>
          <p:spPr>
            <a:xfrm>
              <a:off x="2310" y="1369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足球裁判手势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6" y="1547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4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3648"/>
            <a:chExt cx="19200" cy="1008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0" y="3648"/>
              <a:ext cx="19200" cy="100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6"/>
              </p:custDataLst>
            </p:nvPr>
          </p:nvSpPr>
          <p:spPr>
            <a:xfrm>
              <a:off x="103" y="3780"/>
              <a:ext cx="3656" cy="792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3" y="3842"/>
              <a:ext cx="2867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lt1"/>
                  </a:solidFill>
                </a:rPr>
                <a:t>第一部分 </a:t>
              </a:r>
              <a:endParaRPr lang="zh-CN" altLang="en-US" b="1">
                <a:solidFill>
                  <a:schemeClr val="lt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252" y="3869"/>
              <a:ext cx="3429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3888"/>
              <a:ext cx="321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7990" y="3882"/>
              <a:ext cx="313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3525" y="1602740"/>
            <a:ext cx="10806430" cy="1010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裁判手势是在体育比赛中由裁判员使用的一种特定的手势系统，用于传达不同的判决、决定和指示。这些手势有助于确保比赛的公平性和秩序。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足球裁判包括主裁、边裁、第四官员和视频助理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裁判。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028825" y="3067685"/>
            <a:ext cx="6966585" cy="442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8005" y="837181"/>
            <a:ext cx="6516370" cy="646430"/>
            <a:chOff x="1346" y="1369"/>
            <a:chExt cx="10262" cy="1018"/>
          </a:xfrm>
        </p:grpSpPr>
        <p:sp>
          <p:nvSpPr>
            <p:cNvPr id="64" name="文本框 63"/>
            <p:cNvSpPr txBox="1"/>
            <p:nvPr>
              <p:custDataLst>
                <p:tags r:id="rId1"/>
              </p:custDataLst>
            </p:nvPr>
          </p:nvSpPr>
          <p:spPr>
            <a:xfrm>
              <a:off x="2310" y="1369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足球裁判手势</a:t>
              </a: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识别</a:t>
              </a: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作用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6" y="1547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4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0" cy="528320"/>
            <a:chOff x="0" y="3648"/>
            <a:chExt cx="19200" cy="1008"/>
          </a:xfrm>
        </p:grpSpPr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0" y="3648"/>
              <a:ext cx="19200" cy="100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6"/>
              </p:custDataLst>
            </p:nvPr>
          </p:nvSpPr>
          <p:spPr>
            <a:xfrm>
              <a:off x="103" y="3780"/>
              <a:ext cx="3656" cy="792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3" y="3842"/>
              <a:ext cx="2867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lt1"/>
                  </a:solidFill>
                </a:rPr>
                <a:t>第一部分 </a:t>
              </a:r>
              <a:endParaRPr lang="zh-CN" altLang="en-US" b="1">
                <a:solidFill>
                  <a:schemeClr val="lt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252" y="3869"/>
              <a:ext cx="3429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第二部分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3888"/>
              <a:ext cx="321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7990" y="3882"/>
              <a:ext cx="3135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3525" y="1602740"/>
            <a:ext cx="10806430" cy="1346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在比赛中，提高裁判员的执法效率，保证比赛公平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公正。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增加观众的观赛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帮助裁判员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培训。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辅助比赛录像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分析师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299460" y="2541270"/>
            <a:ext cx="6378575" cy="4028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0" y="1230630"/>
            <a:ext cx="12191365" cy="4421505"/>
          </a:xfrm>
          <a:prstGeom prst="rect">
            <a:avLst/>
          </a:prstGeom>
          <a:solidFill>
            <a:srgbClr val="E4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 descr="C:\Users\21202\Desktop\_P6A5098.jpg_P6A5098"/>
          <p:cNvPicPr>
            <a:picLocks noChangeAspect="1"/>
          </p:cNvPicPr>
          <p:nvPr/>
        </p:nvPicPr>
        <p:blipFill>
          <a:blip r:embed="rId1">
            <a:lum bright="6000" contrast="12000"/>
          </a:blip>
          <a:srcRect/>
          <a:stretch>
            <a:fillRect/>
          </a:stretch>
        </p:blipFill>
        <p:spPr>
          <a:xfrm>
            <a:off x="0" y="1229995"/>
            <a:ext cx="6922770" cy="4422140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0" y="1229995"/>
            <a:ext cx="6922770" cy="442214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695450" y="3207385"/>
            <a:ext cx="4997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kern="2000">
                <a:solidFill>
                  <a:schemeClr val="bg1"/>
                </a:solidFill>
                <a:uFillTx/>
              </a:rPr>
              <a:t>数据集</a:t>
            </a:r>
            <a:endParaRPr lang="zh-CN" altLang="en-US" sz="4800" b="1" kern="2000">
              <a:solidFill>
                <a:schemeClr val="bg1"/>
              </a:solidFill>
              <a:uFillTx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46200" y="1792605"/>
            <a:ext cx="7460615" cy="344868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420735" y="3702685"/>
            <a:ext cx="1271270" cy="1014730"/>
            <a:chOff x="12770" y="7817"/>
            <a:chExt cx="2002" cy="1598"/>
          </a:xfrm>
        </p:grpSpPr>
        <p:sp>
          <p:nvSpPr>
            <p:cNvPr id="3" name="对角圆角矩形 2"/>
            <p:cNvSpPr/>
            <p:nvPr/>
          </p:nvSpPr>
          <p:spPr>
            <a:xfrm>
              <a:off x="12770" y="7817"/>
              <a:ext cx="2003" cy="159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2950" y="7854"/>
              <a:ext cx="1787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02</a:t>
              </a:r>
              <a:endParaRPr lang="en-US" altLang="zh-CN" sz="5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9" name="图片 8" descr="北京体育大学logo含校名"/>
          <p:cNvPicPr>
            <a:picLocks noChangeAspect="1"/>
          </p:cNvPicPr>
          <p:nvPr/>
        </p:nvPicPr>
        <p:blipFill>
          <a:blip r:embed="rId2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/>
          <p:cNvSpPr/>
          <p:nvPr userDrawn="1">
            <p:custDataLst>
              <p:tags r:id="rId1"/>
            </p:custDataLst>
          </p:nvPr>
        </p:nvSpPr>
        <p:spPr>
          <a:xfrm>
            <a:off x="-18137" y="-205891"/>
            <a:ext cx="12192000" cy="7063891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3"/>
              </p:custDataLst>
            </p:nvPr>
          </p:nvSpPr>
          <p:spPr>
            <a:xfrm>
              <a:off x="3822" y="101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第一部分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77" y="16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</a:rPr>
                <a:t>第二部分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198"/>
              <a:ext cx="32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8035" y="193"/>
              <a:ext cx="31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166" y="757555"/>
            <a:ext cx="6575425" cy="646430"/>
            <a:chOff x="1346" y="1626"/>
            <a:chExt cx="10355" cy="1018"/>
          </a:xfrm>
        </p:grpSpPr>
        <p:sp>
          <p:nvSpPr>
            <p:cNvPr id="64" name="文本框 63"/>
            <p:cNvSpPr txBox="1"/>
            <p:nvPr>
              <p:custDataLst>
                <p:tags r:id="rId5"/>
              </p:custDataLst>
            </p:nvPr>
          </p:nvSpPr>
          <p:spPr>
            <a:xfrm>
              <a:off x="2403" y="1626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数据集采集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6" y="1715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8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8170" y="1403985"/>
            <a:ext cx="10822940" cy="759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经过选取，选择</a:t>
            </a:r>
            <a:r>
              <a:rPr lang="en-US" altLang="zh-CN" dirty="0"/>
              <a:t>6</a:t>
            </a:r>
            <a:r>
              <a:rPr lang="zh-CN" altLang="en-US" dirty="0"/>
              <a:t>种手势。主裁判：定位球、点球、、出牌、</a:t>
            </a:r>
            <a:r>
              <a:rPr lang="en-US" altLang="zh-CN" dirty="0"/>
              <a:t>VAR</a:t>
            </a:r>
            <a:r>
              <a:rPr lang="zh-CN" altLang="en-US" dirty="0"/>
              <a:t>。边裁：</a:t>
            </a:r>
            <a:r>
              <a:rPr lang="zh-CN" altLang="en-US" dirty="0"/>
              <a:t>定位球、越位（</a:t>
            </a:r>
            <a:r>
              <a:rPr lang="zh-CN" altLang="en-US" dirty="0"/>
              <a:t>犯规）。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从各种比赛视频录像中截取，做图像预处理，扩充</a:t>
            </a:r>
            <a:r>
              <a:rPr lang="zh-CN" altLang="en-US" dirty="0"/>
              <a:t>数据集，再筛选得到</a:t>
            </a:r>
            <a:r>
              <a:rPr lang="en-US" altLang="zh-CN" dirty="0"/>
              <a:t>1000</a:t>
            </a:r>
            <a:r>
              <a:rPr lang="zh-CN" altLang="en-US" dirty="0"/>
              <a:t>张图片。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9880" y="3076575"/>
            <a:ext cx="3529330" cy="24745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030980" y="3076575"/>
            <a:ext cx="3587750" cy="24676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41640" y="3093085"/>
            <a:ext cx="3455670" cy="246570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/>
          <p:cNvSpPr/>
          <p:nvPr userDrawn="1">
            <p:custDataLst>
              <p:tags r:id="rId1"/>
            </p:custDataLst>
          </p:nvPr>
        </p:nvSpPr>
        <p:spPr>
          <a:xfrm>
            <a:off x="-18137" y="-205891"/>
            <a:ext cx="12192000" cy="7063891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528320"/>
            <a:chOff x="0" y="0"/>
            <a:chExt cx="19200" cy="832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832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对角圆角矩形 4"/>
            <p:cNvSpPr/>
            <p:nvPr>
              <p:custDataLst>
                <p:tags r:id="rId3"/>
              </p:custDataLst>
            </p:nvPr>
          </p:nvSpPr>
          <p:spPr>
            <a:xfrm>
              <a:off x="3822" y="101"/>
              <a:ext cx="3656" cy="654"/>
            </a:xfrm>
            <a:prstGeom prst="round2Diag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8" y="190"/>
              <a:ext cx="28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第一部分 </a:t>
              </a: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77" y="167"/>
              <a:ext cx="29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</a:rPr>
                <a:t>第二部分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96" y="198"/>
              <a:ext cx="32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第四部分</a:t>
              </a:r>
              <a:r>
                <a:rPr lang="en-US" altLang="zh-CN" b="1">
                  <a:solidFill>
                    <a:schemeClr val="accent2"/>
                  </a:solidFill>
                </a:rPr>
                <a:t> 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8035" y="193"/>
              <a:ext cx="31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>
                  <a:solidFill>
                    <a:schemeClr val="accent4"/>
                  </a:solidFill>
                </a:rPr>
                <a:t>第三部分 </a:t>
              </a:r>
              <a:endParaRPr lang="zh-CN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166" y="757555"/>
            <a:ext cx="6575425" cy="646430"/>
            <a:chOff x="1346" y="1626"/>
            <a:chExt cx="10355" cy="1018"/>
          </a:xfrm>
        </p:grpSpPr>
        <p:sp>
          <p:nvSpPr>
            <p:cNvPr id="64" name="文本框 63"/>
            <p:cNvSpPr txBox="1"/>
            <p:nvPr>
              <p:custDataLst>
                <p:tags r:id="rId5"/>
              </p:custDataLst>
            </p:nvPr>
          </p:nvSpPr>
          <p:spPr>
            <a:xfrm>
              <a:off x="2403" y="1626"/>
              <a:ext cx="9298" cy="10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数据集</a:t>
              </a:r>
              <a:r>
                <a:rPr lang="zh-CN" altLang="en-US" sz="2800" b="1" spc="3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标注</a:t>
              </a:r>
              <a:endParaRPr lang="zh-CN" altLang="en-US" sz="2800" b="1" spc="3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6" name="图片 65" descr="32303036343130323b32303130303535313bc2d6c0aab7bdbfe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6" y="1715"/>
              <a:ext cx="840" cy="840"/>
            </a:xfrm>
            <a:prstGeom prst="rect">
              <a:avLst/>
            </a:prstGeom>
          </p:spPr>
        </p:pic>
      </p:grpSp>
      <p:pic>
        <p:nvPicPr>
          <p:cNvPr id="67" name="图片 66" descr="北京体育大学logo含校名"/>
          <p:cNvPicPr>
            <a:picLocks noChangeAspect="1"/>
          </p:cNvPicPr>
          <p:nvPr/>
        </p:nvPicPr>
        <p:blipFill>
          <a:blip r:embed="rId8"/>
          <a:srcRect t="17239" b="20498"/>
          <a:stretch>
            <a:fillRect/>
          </a:stretch>
        </p:blipFill>
        <p:spPr>
          <a:xfrm>
            <a:off x="9882505" y="6074410"/>
            <a:ext cx="2143760" cy="6673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8170" y="1403985"/>
            <a:ext cx="10822940" cy="759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labelimg</a:t>
            </a:r>
            <a:r>
              <a:rPr lang="zh-CN" altLang="en-US" dirty="0" smtClean="0"/>
              <a:t>标注</a:t>
            </a:r>
            <a:r>
              <a:rPr lang="en-US" altLang="zh-CN" dirty="0" smtClean="0"/>
              <a:t>YOLO</a:t>
            </a:r>
            <a:r>
              <a:rPr lang="zh-CN" altLang="en-US" dirty="0" smtClean="0"/>
              <a:t>格式。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8310" y="2315845"/>
            <a:ext cx="4653915" cy="42627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923790" y="2141855"/>
            <a:ext cx="4745990" cy="459994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4.2.4"/>
</p:tagLst>
</file>

<file path=ppt/tags/tag10.xml><?xml version="1.0" encoding="utf-8"?>
<p:tagLst xmlns:p="http://schemas.openxmlformats.org/presentationml/2006/main">
  <p:tag name="PA" val="v4.2.4"/>
</p:tagLst>
</file>

<file path=ppt/tags/tag11.xml><?xml version="1.0" encoding="utf-8"?>
<p:tagLst xmlns:p="http://schemas.openxmlformats.org/presentationml/2006/main">
  <p:tag name="PA" val="v4.2.4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PA" val="v4.2.4"/>
  <p:tag name="KSO_WM_UNIT_TEXT_FILL_FORE_SCHEMECOLOR_INDEX_BRIGHTNESS" val="0"/>
  <p:tag name="KSO_WM_UNIT_TEXT_FILL_FORE_SCHEMECOLOR_INDEX" val="14"/>
  <p:tag name="KSO_WM_UNIT_TEXT_FILL_TYPE" val="1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PA" val="v4.2.4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728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728"/>
  <p:tag name="KSO_WM_UNIT_VALUE" val="742"/>
  <p:tag name="KSO_WM_TEMPLATE_ASSEMBLE_XID" val="5fd0dab61fa9d42129dd8979"/>
  <p:tag name="KSO_WM_TEMPLATE_ASSEMBLE_GROUPID" val="5fd0dab61fa9d42129dd8979"/>
</p:tagLst>
</file>

<file path=ppt/tags/tag3.xml><?xml version="1.0" encoding="utf-8"?>
<p:tagLst xmlns:p="http://schemas.openxmlformats.org/presentationml/2006/main">
  <p:tag name="PA" val="v4.2.4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SLIDE_COLORSCHEME_VERSION" val="3.2"/>
  <p:tag name="KSO_WM_SLIDE_ID" val="diagram2021472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1"/>
  <p:tag name="KSO_WM_SLIDE_POSITION" val="0*48"/>
  <p:tag name="KSO_WM_TAG_VERSION" val="1.0"/>
  <p:tag name="KSO_WM_BEAUTIFY_FLAG" val="#wm#"/>
  <p:tag name="KSO_WM_TEMPLATE_CATEGORY" val="diagram"/>
  <p:tag name="KSO_WM_TEMPLATE_INDEX" val="20214728"/>
  <p:tag name="KSO_WM_SLIDE_LAYOUT" val="a_b_d"/>
  <p:tag name="KSO_WM_SLIDE_LAYOUT_CNT" val="1_1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,[{&quot;text_align&quot;:&quot;ct&quot;,&quot;text_direction&quot;:&quot;horizontal&quot;,&quot;support_big_font&quot;:false,&quot;picture_toward&quot;:0,&quot;picture_dockside&quot;:[],&quot;fill_id&quot;:&quot;fbc1d1c81b9c4bca8f09873cfc4ac6db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]"/>
  <p:tag name="KSO_WM_SLIDE_RATIO" val="1.777778"/>
  <p:tag name="KSO_WM_CHIP_XID" val="5eda18ef5860357932c55e83"/>
  <p:tag name="KSO_WM_CHIP_DECFILLPROP" val="[]"/>
  <p:tag name="KSO_WM_CHIP_GROUPID" val="5eda18a25860357932c55e72"/>
  <p:tag name="KSO_WM_SLIDE_BK_DARK_LIGHT" val="2"/>
  <p:tag name="KSO_WM_SLIDE_BACKGROUND_TYPE" val="bottomTop"/>
  <p:tag name="KSO_WM_SLIDE_SUPPORT_FEATURE_TYPE" val="3"/>
  <p:tag name="KSO_WM_TEMPLATE_ASSEMBLE_XID" val="5fd0dab61fa9d42129dd8979"/>
  <p:tag name="KSO_WM_TEMPLATE_ASSEMBLE_GROUPID" val="5fd0dab61fa9d42129dd8979"/>
  <p:tag name="KSO_WM_SLIDE_LAYOUT_INFO" val="{&quot;backgroundInfo&quot;:[{&quot;bottom&quot;:0,&quot;bottomAbs&quot;:false,&quot;left&quot;:0,&quot;leftAbs&quot;:false,&quot;right&quot;:0,&quot;rightAbs&quot;:false,&quot;top&quot;:0.444444448,&quot;topAbs&quot;:false,&quot;type&quot;:&quot;bottomTop&quot;},{&quot;bottom&quot;:0,&quot;bottomAbs&quot;:false,&quot;left&quot;:0,&quot;leftAbs&quot;:false,&quot;right&quot;:0,&quot;rightAbs&quot;:false,&quot;top&quot;:0,&quot;topAbs&quot;:false,&quot;type&quot;:&quot;general&quot;}],&quot;id&quot;:&quot;2020-12-09T22:09:58&quot;,&quot;maxSize&quot;:{&quot;size1&quot;:26.7},&quot;minSize&quot;:{&quot;size1&quot;:20},&quot;normalSize&quot;:{&quot;size1&quot;:26.063050417539912},&quot;subLayout&quot;:[{&quot;id&quot;:&quot;2020-12-09T22:09:58&quot;,&quot;margin&quot;:{&quot;bottom&quot;:-1.0026547107633071e-15,&quot;left&quot;:1.6929999589920044,&quot;right&quot;:1.6929999589920044,&quot;top&quot;:1.6929999589920044},&quot;type&quot;:0},{&quot;id&quot;:&quot;2020-12-09T22:09:58&quot;,&quot;margin&quot;:{&quot;bottom&quot;:2.5399999618530273,&quot;left&quot;:2.5399999618530273,&quot;right&quot;:2.5399999618530273,&quot;top&quot;:2.117000102996826},&quot;type&quot;:0}],&quot;type&quot;:0}"/>
  <p:tag name="KSO_WM_SLIDE_BACKGROUND" val="[&quot;bottomTop&quot;,&quot;general&quot;]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728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728"/>
  <p:tag name="KSO_WM_UNIT_VALUE" val="742"/>
  <p:tag name="KSO_WM_TEMPLATE_ASSEMBLE_XID" val="5fd0dab61fa9d42129dd8979"/>
  <p:tag name="KSO_WM_TEMPLATE_ASSEMBLE_GROUPID" val="5fd0dab61fa9d42129dd8979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PA" val="v4.2.4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SLIDE_COLORSCHEME_VERSION" val="3.2"/>
  <p:tag name="KSO_WM_SLIDE_ID" val="diagram2021472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1"/>
  <p:tag name="KSO_WM_SLIDE_POSITION" val="0*48"/>
  <p:tag name="KSO_WM_TAG_VERSION" val="1.0"/>
  <p:tag name="KSO_WM_BEAUTIFY_FLAG" val="#wm#"/>
  <p:tag name="KSO_WM_TEMPLATE_CATEGORY" val="diagram"/>
  <p:tag name="KSO_WM_TEMPLATE_INDEX" val="20214728"/>
  <p:tag name="KSO_WM_SLIDE_LAYOUT" val="a_b_d"/>
  <p:tag name="KSO_WM_SLIDE_LAYOUT_CNT" val="1_1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,[{&quot;text_align&quot;:&quot;ct&quot;,&quot;text_direction&quot;:&quot;horizontal&quot;,&quot;support_big_font&quot;:false,&quot;picture_toward&quot;:0,&quot;picture_dockside&quot;:[],&quot;fill_id&quot;:&quot;fbc1d1c81b9c4bca8f09873cfc4ac6db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]"/>
  <p:tag name="KSO_WM_SLIDE_RATIO" val="1.777778"/>
  <p:tag name="KSO_WM_CHIP_XID" val="5eda18ef5860357932c55e83"/>
  <p:tag name="KSO_WM_CHIP_DECFILLPROP" val="[]"/>
  <p:tag name="KSO_WM_CHIP_GROUPID" val="5eda18a25860357932c55e72"/>
  <p:tag name="KSO_WM_SLIDE_BK_DARK_LIGHT" val="2"/>
  <p:tag name="KSO_WM_SLIDE_BACKGROUND_TYPE" val="bottomTop"/>
  <p:tag name="KSO_WM_SLIDE_SUPPORT_FEATURE_TYPE" val="3"/>
  <p:tag name="KSO_WM_TEMPLATE_ASSEMBLE_XID" val="5fd0dab61fa9d42129dd8979"/>
  <p:tag name="KSO_WM_TEMPLATE_ASSEMBLE_GROUPID" val="5fd0dab61fa9d42129dd8979"/>
  <p:tag name="KSO_WM_SLIDE_LAYOUT_INFO" val="{&quot;backgroundInfo&quot;:[{&quot;bottom&quot;:0,&quot;bottomAbs&quot;:false,&quot;left&quot;:0,&quot;leftAbs&quot;:false,&quot;right&quot;:0,&quot;rightAbs&quot;:false,&quot;top&quot;:0.444444448,&quot;topAbs&quot;:false,&quot;type&quot;:&quot;bottomTop&quot;},{&quot;bottom&quot;:0,&quot;bottomAbs&quot;:false,&quot;left&quot;:0,&quot;leftAbs&quot;:false,&quot;right&quot;:0,&quot;rightAbs&quot;:false,&quot;top&quot;:0,&quot;topAbs&quot;:false,&quot;type&quot;:&quot;general&quot;}],&quot;id&quot;:&quot;2020-12-09T22:09:58&quot;,&quot;maxSize&quot;:{&quot;size1&quot;:26.7},&quot;minSize&quot;:{&quot;size1&quot;:20},&quot;normalSize&quot;:{&quot;size1&quot;:26.063050417539912},&quot;subLayout&quot;:[{&quot;id&quot;:&quot;2020-12-09T22:09:58&quot;,&quot;margin&quot;:{&quot;bottom&quot;:-1.0026547107633071e-15,&quot;left&quot;:1.6929999589920044,&quot;right&quot;:1.6929999589920044,&quot;top&quot;:1.6929999589920044},&quot;type&quot;:0},{&quot;id&quot;:&quot;2020-12-09T22:09:58&quot;,&quot;margin&quot;:{&quot;bottom&quot;:2.5399999618530273,&quot;left&quot;:2.5399999618530273,&quot;right&quot;:2.5399999618530273,&quot;top&quot;:2.117000102996826},&quot;type&quot;:0}],&quot;type&quot;:0}"/>
  <p:tag name="KSO_WM_SLIDE_BACKGROUND" val="[&quot;bottomTop&quot;,&quot;general&quot;]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22"/>
  <p:tag name="KSO_WM_UNIT_TYPE" val="a"/>
  <p:tag name="KSO_WM_UNIT_INDEX" val="1"/>
  <p:tag name="KSO_WM_UNIT_ID" val="diagram722_6*a*1"/>
  <p:tag name="KSO_WM_UNIT_LAYERLEVEL" val="1"/>
  <p:tag name="KSO_WM_UNIT_VALUE" val="16"/>
  <p:tag name="KSO_WM_UNIT_HIGHLIGHT" val="0"/>
  <p:tag name="KSO_WM_UNIT_COMPATIBLE" val="0"/>
  <p:tag name="KSO_WM_UNIT_RELATE_UNITID" val="diagram722_6*l*1"/>
  <p:tag name="KSO_WM_UNIT_ISCONTENTSTITLE" val="0"/>
  <p:tag name="KSO_WM_UNIT_NOCLEAR" val="0"/>
  <p:tag name="KSO_WM_UNIT_DIAGRAM_ISNUMVISUAL" val="0"/>
  <p:tag name="KSO_WM_UNIT_DIAGRAM_ISREFERUNIT" val="0"/>
  <p:tag name="KSO_WM_DIAGRAM_GROUP_CODE" val="l1-1"/>
  <p:tag name="KSO_WM_UNIT_PRESET_TEXT" val="单击此处添加标题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</p:tagLst>
</file>

<file path=ppt/tags/tag5.xml><?xml version="1.0" encoding="utf-8"?>
<p:tagLst xmlns:p="http://schemas.openxmlformats.org/presentationml/2006/main">
  <p:tag name="PA" val="v4.2.4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SLIDE_COLORSCHEME_VERSION" val="3.2"/>
  <p:tag name="KSO_WM_SLIDE_ID" val="diagram2021280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60"/>
  <p:tag name="KSO_WM_TAG_VERSION" val="1.0"/>
  <p:tag name="KSO_WM_BEAUTIFY_FLAG" val="#wm#"/>
  <p:tag name="KSO_WM_TEMPLATE_CATEGORY" val="diagram"/>
  <p:tag name="KSO_WM_TEMPLATE_INDEX" val="20212801"/>
  <p:tag name="KSO_WM_SLIDE_LAYOUT" val="a_d"/>
  <p:tag name="KSO_WM_SLIDE_LAYOUT_CNT" val="1_1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1a64a48662ca45e7a2ef2dffb46de0df&quot;,&quot;fill_align&quot;:&quot;cm&quot;,&quot;chip_types&quot;:[&quot;text&quot;]}],[{&quot;text_align&quot;:&quot;lm&quot;,&quot;text_direction&quot;:&quot;horizontal&quot;,&quot;support_big_font&quot;:false,&quot;picture_toward&quot;:0,&quot;picture_dockside&quot;:[],&quot;fill_id&quot;:&quot;0bc3c1a022504dc18ddf2da8beea7bff&quot;,&quot;fill_align&quot;:&quot;lm&quot;,&quot;chip_types&quot;:[&quot;header&quot;]},{&quot;text_align&quot;:&quot;cm&quot;,&quot;text_direction&quot;:&quot;horizontal&quot;,&quot;support_features&quot;:[&quot;collage&quot;],&quot;support_big_font&quot;:false,&quot;picture_toward&quot;:0,&quot;picture_dockside&quot;:[],&quot;fill_id&quot;:&quot;1a64a48662ca45e7a2ef2dffb46de0df&quot;,&quot;fill_align&quot;:&quot;cm&quot;,&quot;chip_types&quot;:[&quot;diagram&quot;,&quot;pictext&quot;,&quot;picture&quot;,&quot;chart&quot;,&quot;table&quot;,&quot;video&quot;]}]]"/>
  <p:tag name="KSO_WM_SLIDE_LAYOUT_INFO" val="{&quot;id&quot;:&quot;2021-04-01T15:39:54&quot;,&quot;maxSize&quot;:{&quot;size1&quot;:28.9},&quot;minSize&quot;:{&quot;size1&quot;:22.2},&quot;normalSize&quot;:{&quot;size1&quot;:22.2},&quot;subLayout&quot;:[{&quot;id&quot;:&quot;2021-04-01T15:39:54&quot;,&quot;margin&quot;:{&quot;bottom&quot;:0.4230000674724579,&quot;left&quot;:1.6929999589920044,&quot;right&quot;:5.927000999450684,&quot;top&quot;:1.6929999589920044},&quot;type&quot;:0},{&quot;id&quot;:&quot;2021-04-01T15:39:54&quot;,&quot;margin&quot;:{&quot;bottom&quot;:2.9629998207092285,&quot;left&quot;:2.9629998207092285,&quot;right&quot;:2.9629998207092285,&quot;top&quot;:1.6929999589920044},&quot;type&quot;:0}],&quot;type&quot;:0}"/>
  <p:tag name="KSO_WM_SLIDE_RATIO" val="1.777778"/>
  <p:tag name="KSO_WM_CHIP_XID" val="5ef20a5ea491bb0086638ac2"/>
  <p:tag name="KSO_WM_CHIP_DECFILLPROP" val="[]"/>
  <p:tag name="KSO_WM_CHIP_GROUPID" val="5ef20a5ea491bb0086638ac1"/>
  <p:tag name="KSO_WM_SLIDE_BK_DARK_LIGHT" val="2"/>
  <p:tag name="KSO_WM_SLIDE_BACKGROUND_TYPE" val="general"/>
  <p:tag name="KSO_WM_SLIDE_SUPPORT_FEATURE_TYPE" val="1"/>
  <p:tag name="KSO_WM_TEMPLATE_ASSEMBLE_XID" val="60656f524054ed1e2fb807c5"/>
  <p:tag name="KSO_WM_TEMPLATE_ASSEMBLE_GROUPID" val="60656f524054ed1e2fb807c5"/>
</p:tagLst>
</file>

<file path=ppt/tags/tag52.xml><?xml version="1.0" encoding="utf-8"?>
<p:tagLst xmlns:p="http://schemas.openxmlformats.org/presentationml/2006/main">
  <p:tag name="KSO_WM_UNIT_PLACING_PICTURE_USER_VIEWPORT" val="{&quot;height&quot;:10922,&quot;width&quot;:19199}"/>
</p:tagLst>
</file>

<file path=ppt/tags/tag53.xml><?xml version="1.0" encoding="utf-8"?>
<p:tagLst xmlns:p="http://schemas.openxmlformats.org/presentationml/2006/main">
  <p:tag name="COMMONDATA" val="eyJoZGlkIjoiNDVhYTBhNGQyYjUxOGM4YTY4ZWE3OTNlODE4ZGIyNjcifQ=="/>
  <p:tag name="KSO_WPP_MARK_KEY" val="8a7de0f4-0f31-4bc9-97f4-bb46e04a91f1"/>
</p:tagLst>
</file>

<file path=ppt/tags/tag6.xml><?xml version="1.0" encoding="utf-8"?>
<p:tagLst xmlns:p="http://schemas.openxmlformats.org/presentationml/2006/main">
  <p:tag name="PA" val="v4.2.4"/>
</p:tagLst>
</file>

<file path=ppt/tags/tag7.xml><?xml version="1.0" encoding="utf-8"?>
<p:tagLst xmlns:p="http://schemas.openxmlformats.org/presentationml/2006/main">
  <p:tag name="PA" val="v4.2.4"/>
</p:tagLst>
</file>

<file path=ppt/tags/tag8.xml><?xml version="1.0" encoding="utf-8"?>
<p:tagLst xmlns:p="http://schemas.openxmlformats.org/presentationml/2006/main">
  <p:tag name="PA" val="v4.2.4"/>
</p:tagLst>
</file>

<file path=ppt/tags/tag9.xml><?xml version="1.0" encoding="utf-8"?>
<p:tagLst xmlns:p="http://schemas.openxmlformats.org/presentationml/2006/main">
  <p:tag name="PA" val="v4.2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FAFAFA"/>
      </a:dk2>
      <a:lt2>
        <a:srgbClr val="FFFFFF"/>
      </a:lt2>
      <a:accent1>
        <a:srgbClr val="C30000"/>
      </a:accent1>
      <a:accent2>
        <a:srgbClr val="3B3E4D"/>
      </a:accent2>
      <a:accent3>
        <a:srgbClr val="C30000"/>
      </a:accent3>
      <a:accent4>
        <a:srgbClr val="3B3E4D"/>
      </a:accent4>
      <a:accent5>
        <a:srgbClr val="C30000"/>
      </a:accent5>
      <a:accent6>
        <a:srgbClr val="3B3E4D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WPS 演示</Application>
  <PresentationFormat>宽屏</PresentationFormat>
  <Paragraphs>143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Canace Wind</dc:creator>
  <cp:lastModifiedBy>yzy</cp:lastModifiedBy>
  <cp:revision>47</cp:revision>
  <dcterms:created xsi:type="dcterms:W3CDTF">2022-04-26T06:07:00Z</dcterms:created>
  <dcterms:modified xsi:type="dcterms:W3CDTF">2023-08-16T11:32:13Z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9ADD31087C87441584A1D61ED001A627</vt:lpwstr>
  </property>
  <property fmtid="{D5CDD505-2E9C-101B-9397-08002B2CF9AE}" pid="3" name="KSOProductBuildVer">
    <vt:lpwstr>2052-11.1.0.14309</vt:lpwstr>
  </property>
</Properties>
</file>